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3" r:id="rId4"/>
    <p:sldId id="258" r:id="rId5"/>
    <p:sldId id="260" r:id="rId6"/>
    <p:sldId id="259" r:id="rId7"/>
    <p:sldId id="261" r:id="rId8"/>
    <p:sldId id="262" r:id="rId9"/>
    <p:sldId id="264" r:id="rId10"/>
    <p:sldId id="265" r:id="rId11"/>
    <p:sldId id="266" r:id="rId12"/>
    <p:sldId id="268" r:id="rId13"/>
    <p:sldId id="269" r:id="rId14"/>
    <p:sldId id="267" r:id="rId15"/>
    <p:sldId id="270" r:id="rId16"/>
    <p:sldId id="272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86878" autoAdjust="0"/>
  </p:normalViewPr>
  <p:slideViewPr>
    <p:cSldViewPr snapToGrid="0">
      <p:cViewPr varScale="1">
        <p:scale>
          <a:sx n="73" d="100"/>
          <a:sy n="73" d="100"/>
        </p:scale>
        <p:origin x="1134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282676-126A-4749-B5A8-3171A4B091EC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DDB2E-5CD1-4A9B-890A-863C975B2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54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DDB2E-5CD1-4A9B-890A-863C975B23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755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Tell Jennifer </a:t>
            </a:r>
            <a:r>
              <a:rPr lang="en-US" dirty="0" err="1" smtClean="0"/>
              <a:t>Kibicho</a:t>
            </a:r>
            <a:r>
              <a:rPr lang="en-US" dirty="0" smtClean="0"/>
              <a:t> Story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DDB2E-5CD1-4A9B-890A-863C975B23D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36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7/6/2015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F15F-CF8B-46D4-9B4C-C633F0499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088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7/6/2015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F15F-CF8B-46D4-9B4C-C633F0499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92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7/6/2015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F15F-CF8B-46D4-9B4C-C633F0499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60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7/6/2015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F15F-CF8B-46D4-9B4C-C633F0499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25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7/6/2015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F15F-CF8B-46D4-9B4C-C633F0499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119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7/6/2015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F15F-CF8B-46D4-9B4C-C633F0499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718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7/6/2015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F15F-CF8B-46D4-9B4C-C633F0499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815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7/6/2015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F15F-CF8B-46D4-9B4C-C633F0499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723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7/6/2015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F15F-CF8B-46D4-9B4C-C633F0499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76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7/6/2015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F15F-CF8B-46D4-9B4C-C633F0499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916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7/6/2015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F15F-CF8B-46D4-9B4C-C633F0499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265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7/6/2015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7F15F-CF8B-46D4-9B4C-C633F0499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490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Using PowerPoint to Think and Write Health Economics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9977" y="3602038"/>
            <a:ext cx="9218023" cy="2223996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3200" dirty="0" smtClean="0"/>
              <a:t>Allen C. Goodman</a:t>
            </a:r>
          </a:p>
          <a:p>
            <a:r>
              <a:rPr lang="en-US" sz="3200" dirty="0" err="1" smtClean="0"/>
              <a:t>iHEA</a:t>
            </a:r>
            <a:r>
              <a:rPr lang="en-US" sz="3200" dirty="0" smtClean="0"/>
              <a:t> World Congress</a:t>
            </a:r>
          </a:p>
          <a:p>
            <a:r>
              <a:rPr lang="en-US" sz="3200" dirty="0" smtClean="0"/>
              <a:t>Milano – July 2015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7495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b="1" dirty="0" smtClean="0"/>
              <a:t>Summary Regression – UK – Log-Log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15588" y="1110343"/>
            <a:ext cx="5362160" cy="5747657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7/6/2015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F15F-CF8B-46D4-9B4C-C633F0499EA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13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Summary Regression – US – Log-Log</a:t>
            </a:r>
            <a:endParaRPr lang="en-US" b="1" dirty="0">
              <a:latin typeface="+mn-lt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95851" y="1321086"/>
            <a:ext cx="5106194" cy="5443705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7/6/2015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F15F-CF8B-46D4-9B4C-C633F0499EA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26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4. Write– UK – Log-Log</a:t>
            </a:r>
            <a:endParaRPr lang="en-US" b="1" dirty="0">
              <a:latin typeface="+mn-lt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15588" y="1110343"/>
            <a:ext cx="5362160" cy="574765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2069" y="1672047"/>
            <a:ext cx="55125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R-squared is over 0.99 – pretty good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2069" y="2704012"/>
            <a:ext cx="55125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Elasticity is 1.25</a:t>
            </a:r>
            <a:endParaRPr lang="en-US" sz="2800" b="1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7/6/2015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F15F-CF8B-46D4-9B4C-C633F0499EA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0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Write – US – Log-Log</a:t>
            </a:r>
            <a:endParaRPr lang="en-US" b="1" dirty="0">
              <a:latin typeface="+mn-lt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95851" y="1321086"/>
            <a:ext cx="5106194" cy="54437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2069" y="1672047"/>
            <a:ext cx="55125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R-squared is over 0.99 – pretty good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2069" y="2573383"/>
            <a:ext cx="55125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Elasticity is 1.40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2069" y="3117668"/>
            <a:ext cx="55125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US elasticity &gt; UK elasticity</a:t>
            </a:r>
            <a:endParaRPr lang="en-US" sz="2800" b="1" dirty="0"/>
          </a:p>
        </p:txBody>
      </p:sp>
      <p:sp>
        <p:nvSpPr>
          <p:cNvPr id="3" name="Teardrop 2"/>
          <p:cNvSpPr/>
          <p:nvPr/>
        </p:nvSpPr>
        <p:spPr>
          <a:xfrm>
            <a:off x="235132" y="3749039"/>
            <a:ext cx="1685108" cy="1593670"/>
          </a:xfrm>
          <a:prstGeom prst="teardrop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Graph?</a:t>
            </a:r>
            <a:endParaRPr lang="en-US" sz="2400" b="1" dirty="0"/>
          </a:p>
        </p:txBody>
      </p:sp>
      <p:sp>
        <p:nvSpPr>
          <p:cNvPr id="8" name="Teardrop 7"/>
          <p:cNvSpPr/>
          <p:nvPr/>
        </p:nvSpPr>
        <p:spPr>
          <a:xfrm>
            <a:off x="2573384" y="4781005"/>
            <a:ext cx="1685108" cy="1593670"/>
          </a:xfrm>
          <a:prstGeom prst="teardro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Put in same table?</a:t>
            </a:r>
            <a:endParaRPr lang="en-US" sz="2400" b="1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7/6/2015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F15F-CF8B-46D4-9B4C-C633F0499EA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87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3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5. Finish the paper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Do I need more analyses? </a:t>
            </a:r>
            <a:r>
              <a:rPr lang="en-US" sz="3200" b="1" dirty="0"/>
              <a:t>– Put </a:t>
            </a:r>
            <a:r>
              <a:rPr lang="en-US" sz="3200" b="1" dirty="0" smtClean="0"/>
              <a:t>them </a:t>
            </a:r>
            <a:r>
              <a:rPr lang="en-US" sz="3200" b="1" dirty="0" smtClean="0"/>
              <a:t>in the right place.</a:t>
            </a:r>
          </a:p>
          <a:p>
            <a:r>
              <a:rPr lang="en-US" sz="3200" b="1" dirty="0" smtClean="0"/>
              <a:t>Do I have to read something else – Put that in the right place.</a:t>
            </a:r>
          </a:p>
          <a:p>
            <a:r>
              <a:rPr lang="en-US" sz="3200" b="1" dirty="0" smtClean="0"/>
              <a:t>Am I much more organized?  We hope so.</a:t>
            </a:r>
          </a:p>
          <a:p>
            <a:r>
              <a:rPr lang="en-US" sz="3200" b="1" dirty="0" smtClean="0"/>
              <a:t>If you are writing in MS Word, you can just cut and paste the tables, graphs, references.</a:t>
            </a:r>
            <a:endParaRPr lang="en-US" sz="32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7/6/2015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F15F-CF8B-46D4-9B4C-C633F0499EA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34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Arrière Pensées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This is obviously an undergraduate example.  It can also work at the graduate level, often topic by topic or chapter by chapter.</a:t>
            </a:r>
          </a:p>
          <a:p>
            <a:r>
              <a:rPr lang="en-US" b="1" dirty="0" smtClean="0"/>
              <a:t>Graduate students (and advisers) are often frustrated by lack of progress or talking past each other.</a:t>
            </a:r>
          </a:p>
          <a:p>
            <a:r>
              <a:rPr lang="en-US" b="1" dirty="0" smtClean="0"/>
              <a:t>Often when a student will come in with an idea, I’ll say, “write me a 10 slide PowerPoint.”</a:t>
            </a:r>
          </a:p>
          <a:p>
            <a:pPr lvl="1"/>
            <a:r>
              <a:rPr lang="en-US" b="1" dirty="0" smtClean="0"/>
              <a:t>They have to organize</a:t>
            </a:r>
          </a:p>
          <a:p>
            <a:pPr lvl="1"/>
            <a:r>
              <a:rPr lang="en-US" b="1" dirty="0" smtClean="0"/>
              <a:t>They have to figure out what is important</a:t>
            </a:r>
          </a:p>
          <a:p>
            <a:pPr lvl="1"/>
            <a:r>
              <a:rPr lang="en-US" b="1" dirty="0" smtClean="0"/>
              <a:t>They have to figure out how to present the key ideas rather than simply writing them down.</a:t>
            </a:r>
          </a:p>
          <a:p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7/6/2015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F15F-CF8B-46D4-9B4C-C633F0499EA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43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Autres Arrière Pensées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On occasion, I’ve dispensed with the paper entirely, and asked for a complete set of PP slides.</a:t>
            </a:r>
          </a:p>
          <a:p>
            <a:r>
              <a:rPr lang="en-US" b="1" dirty="0" smtClean="0"/>
              <a:t>This depends on the motives for the research.  It won’t work if you view it as important to concentrate on grammar.</a:t>
            </a:r>
          </a:p>
          <a:p>
            <a:r>
              <a:rPr lang="en-US" b="1" dirty="0" smtClean="0"/>
              <a:t>Insist that students avoid MASSIVE “cut and pastes”.  This is equivalent to stringing along paragraph-long quotes in a paper … and just as bad.</a:t>
            </a:r>
          </a:p>
          <a:p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7/6/2015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F15F-CF8B-46D4-9B4C-C633F0499EA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81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latin typeface="+mn-lt"/>
              </a:rPr>
              <a:t>So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smtClean="0">
                <a:latin typeface="+mn-lt"/>
              </a:rPr>
              <a:t>… 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/>
              <a:t>Rather than being the last thing that students do, PowerPoint can help </a:t>
            </a:r>
            <a:r>
              <a:rPr lang="en-US" sz="3200" b="1" u="sng" dirty="0" smtClean="0"/>
              <a:t>from the start</a:t>
            </a:r>
            <a:r>
              <a:rPr lang="en-US" sz="3200" b="1" dirty="0" smtClean="0"/>
              <a:t>.</a:t>
            </a:r>
          </a:p>
          <a:p>
            <a:pPr lvl="1"/>
            <a:r>
              <a:rPr lang="en-US" sz="2800" b="1" dirty="0" smtClean="0"/>
              <a:t>Outline</a:t>
            </a:r>
          </a:p>
          <a:p>
            <a:pPr lvl="1"/>
            <a:r>
              <a:rPr lang="en-US" sz="2800" b="1" dirty="0" smtClean="0"/>
              <a:t>Organize</a:t>
            </a:r>
          </a:p>
          <a:p>
            <a:pPr lvl="1"/>
            <a:r>
              <a:rPr lang="en-US" sz="2800" b="1" dirty="0" smtClean="0"/>
              <a:t>Rearrange</a:t>
            </a:r>
          </a:p>
          <a:p>
            <a:pPr lvl="1"/>
            <a:r>
              <a:rPr lang="en-US" sz="2800" b="1" dirty="0" smtClean="0"/>
              <a:t>Summarize</a:t>
            </a:r>
          </a:p>
          <a:p>
            <a:pPr lvl="1"/>
            <a:r>
              <a:rPr lang="en-US" sz="2800" b="1" dirty="0" smtClean="0"/>
              <a:t>… and </a:t>
            </a:r>
            <a:r>
              <a:rPr lang="en-US" sz="2800" b="1" u="sng" dirty="0" smtClean="0"/>
              <a:t>finally</a:t>
            </a:r>
          </a:p>
          <a:p>
            <a:pPr lvl="1"/>
            <a:r>
              <a:rPr lang="en-US" sz="2800" b="1" dirty="0" smtClean="0">
                <a:solidFill>
                  <a:srgbClr val="FF0000"/>
                </a:solidFill>
              </a:rPr>
              <a:t>Present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7/6/2015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F15F-CF8B-46D4-9B4C-C633F0499EA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849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Student Experience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/>
              <a:t>Students often come to both undergraduate and graduate economics courses with little or no experience in writing </a:t>
            </a:r>
            <a:r>
              <a:rPr lang="en-US" sz="3200" b="1" dirty="0" smtClean="0"/>
              <a:t>economics … </a:t>
            </a:r>
            <a:endParaRPr lang="en-US" sz="3200" b="1" dirty="0"/>
          </a:p>
          <a:p>
            <a:pPr marL="0" indent="0">
              <a:buNone/>
            </a:pPr>
            <a:r>
              <a:rPr lang="en-US" sz="3200" b="1" dirty="0" smtClean="0"/>
              <a:t>Often </a:t>
            </a:r>
            <a:r>
              <a:rPr lang="en-US" sz="3200" b="1" dirty="0"/>
              <a:t>little experience in any sort of scholarly writing </a:t>
            </a:r>
            <a:endParaRPr lang="en-US" sz="3200" b="1" dirty="0" smtClean="0"/>
          </a:p>
          <a:p>
            <a:pPr marL="0" indent="0">
              <a:buNone/>
            </a:pPr>
            <a:r>
              <a:rPr lang="en-US" sz="3200" b="1" dirty="0" smtClean="0"/>
              <a:t>– </a:t>
            </a:r>
            <a:r>
              <a:rPr lang="en-US" sz="3200" b="1" dirty="0"/>
              <a:t>and they </a:t>
            </a:r>
            <a:r>
              <a:rPr lang="en-US" sz="3200" b="1" dirty="0">
                <a:solidFill>
                  <a:srgbClr val="FF0000"/>
                </a:solidFill>
              </a:rPr>
              <a:t>detest</a:t>
            </a:r>
            <a:r>
              <a:rPr lang="en-US" sz="3200" b="1" dirty="0"/>
              <a:t> outlining anything.</a:t>
            </a:r>
          </a:p>
          <a:p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7/6/2015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F15F-CF8B-46D4-9B4C-C633F0499EA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561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latin typeface="+mn-lt"/>
              </a:rPr>
              <a:t>All of these can be done as PP presentations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It makes students synopsize what they want to do.</a:t>
            </a:r>
          </a:p>
          <a:p>
            <a:r>
              <a:rPr lang="en-US" sz="3200" b="1" dirty="0" smtClean="0"/>
              <a:t>It makes students write it down.</a:t>
            </a:r>
          </a:p>
          <a:p>
            <a:r>
              <a:rPr lang="en-US" sz="3200" b="1" dirty="0" smtClean="0"/>
              <a:t>It makes it easy for them to organize … and re-organize … and re-organize again.</a:t>
            </a:r>
          </a:p>
          <a:p>
            <a:r>
              <a:rPr lang="en-US" sz="3200" b="1" dirty="0" smtClean="0"/>
              <a:t>Makes it easy for students to provide intermediate output – in the consulting vernacular, “deliverables.”</a:t>
            </a:r>
            <a:endParaRPr lang="en-US" sz="32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7/6/2015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F15F-CF8B-46D4-9B4C-C633F0499EA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43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Tool = PowerPoint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/>
              <a:t>For outlines</a:t>
            </a:r>
            <a:r>
              <a:rPr lang="en-US" sz="3200" b="1" dirty="0"/>
              <a:t>, data organization, and at the end of the process, presentation, provides a helpful way for students to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b="1" dirty="0"/>
              <a:t>start the process,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b="1" dirty="0"/>
              <a:t>provide early output for instructional </a:t>
            </a:r>
            <a:r>
              <a:rPr lang="en-US" sz="2800" b="1" dirty="0" smtClean="0"/>
              <a:t>review,</a:t>
            </a:r>
            <a:endParaRPr lang="en-US" sz="2800" b="1" dirty="0"/>
          </a:p>
          <a:p>
            <a:pPr marL="914400" lvl="1" indent="-457200">
              <a:buFont typeface="+mj-lt"/>
              <a:buAutoNum type="arabicPeriod"/>
            </a:pPr>
            <a:r>
              <a:rPr lang="en-US" sz="2800" b="1" dirty="0"/>
              <a:t>organize data, diagrams, maps, and/or </a:t>
            </a:r>
            <a:r>
              <a:rPr lang="en-US" sz="2800" b="1" dirty="0" smtClean="0"/>
              <a:t>tables,</a:t>
            </a:r>
            <a:endParaRPr lang="en-US" sz="2800" b="1" dirty="0"/>
          </a:p>
          <a:p>
            <a:pPr marL="914400" lvl="1" indent="-457200">
              <a:buFont typeface="+mj-lt"/>
              <a:buAutoNum type="arabicPeriod"/>
            </a:pPr>
            <a:r>
              <a:rPr lang="en-US" sz="2800" b="1" dirty="0"/>
              <a:t>“fill in the </a:t>
            </a:r>
            <a:r>
              <a:rPr lang="en-US" sz="2800" b="1" dirty="0" smtClean="0"/>
              <a:t>blanks” as </a:t>
            </a:r>
            <a:r>
              <a:rPr lang="en-US" sz="2800" b="1" dirty="0"/>
              <a:t>they </a:t>
            </a:r>
            <a:r>
              <a:rPr lang="en-US" sz="2800" b="1" dirty="0" smtClean="0"/>
              <a:t>write,</a:t>
            </a:r>
            <a:endParaRPr lang="en-US" sz="2800" b="1" dirty="0"/>
          </a:p>
          <a:p>
            <a:pPr marL="914400" lvl="1" indent="-457200">
              <a:buFont typeface="+mj-lt"/>
              <a:buAutoNum type="arabicPeriod"/>
            </a:pPr>
            <a:r>
              <a:rPr lang="en-US" sz="2800" b="1" dirty="0"/>
              <a:t>and then … </a:t>
            </a:r>
            <a:r>
              <a:rPr lang="en-US" sz="2800" b="1" i="1" dirty="0"/>
              <a:t>present</a:t>
            </a:r>
            <a:r>
              <a:rPr lang="en-US" sz="2800" b="1" dirty="0"/>
              <a:t> the results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7/6/2015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F15F-CF8B-46D4-9B4C-C633F0499EA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9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Simple Example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Determinants of National Health Expenditures</a:t>
            </a:r>
          </a:p>
          <a:p>
            <a:r>
              <a:rPr lang="en-US" sz="3600" b="1" dirty="0" smtClean="0"/>
              <a:t>Easy to do with OECD Health Data</a:t>
            </a:r>
          </a:p>
          <a:p>
            <a:pPr lvl="1"/>
            <a:r>
              <a:rPr lang="en-US" sz="3200" b="1" dirty="0" smtClean="0"/>
              <a:t>As simple as Expenditures/person = </a:t>
            </a:r>
            <a:r>
              <a:rPr lang="en-US" sz="3200" b="1" i="1" dirty="0" smtClean="0">
                <a:solidFill>
                  <a:srgbClr val="FF0000"/>
                </a:solidFill>
              </a:rPr>
              <a:t>a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smtClean="0"/>
              <a:t>+ </a:t>
            </a:r>
            <a:r>
              <a:rPr lang="en-US" sz="3200" b="1" i="1" dirty="0" smtClean="0">
                <a:solidFill>
                  <a:srgbClr val="FF0000"/>
                </a:solidFill>
              </a:rPr>
              <a:t>b</a:t>
            </a:r>
            <a:r>
              <a:rPr lang="en-US" sz="3200" b="1" i="1" dirty="0" smtClean="0"/>
              <a:t> </a:t>
            </a:r>
            <a:r>
              <a:rPr lang="en-US" sz="3200" b="1" dirty="0" smtClean="0"/>
              <a:t>GDP/person, for a single country</a:t>
            </a:r>
          </a:p>
          <a:p>
            <a:pPr lvl="1"/>
            <a:r>
              <a:rPr lang="en-US" sz="3200" b="1" dirty="0" smtClean="0"/>
              <a:t>Can be more complicated (more countries, more variables)</a:t>
            </a:r>
          </a:p>
          <a:p>
            <a:pPr lvl="1"/>
            <a:r>
              <a:rPr lang="en-US" sz="3200" b="1" dirty="0" smtClean="0"/>
              <a:t>Can have more complicated econometrics </a:t>
            </a:r>
            <a:r>
              <a:rPr lang="en-US" sz="3200" b="1" dirty="0" smtClean="0"/>
              <a:t>(cointegration </a:t>
            </a:r>
            <a:r>
              <a:rPr lang="en-US" sz="3200" b="1" dirty="0" smtClean="0"/>
              <a:t>analysis).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7/6/2015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F15F-CF8B-46D4-9B4C-C633F0499EA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40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1. What should I do? – 5 slides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Title (it’s amazing how many are entitled “presentation”).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Null and alternative hypotheses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Database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Variables to use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One slide list of references (maybe 5)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b="1" dirty="0" smtClean="0"/>
              <a:t>Wikipedia is not a scholarly reference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b="1" dirty="0" smtClean="0"/>
              <a:t>FGS/7 is not a scholarly reference.</a:t>
            </a:r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b="1" smtClean="0"/>
              <a:t>7/6/2015</a:t>
            </a:r>
            <a:endParaRPr lang="en-US" b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F15F-CF8B-46D4-9B4C-C633F0499EAD}" type="slidenum">
              <a:rPr lang="en-US" b="1" smtClean="0"/>
              <a:t>6</a:t>
            </a:fld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33930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2. Early output - Reading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661263" cy="4351338"/>
          </a:xfrm>
        </p:spPr>
        <p:txBody>
          <a:bodyPr/>
          <a:lstStyle/>
          <a:p>
            <a:r>
              <a:rPr lang="en-US" b="1" dirty="0" smtClean="0"/>
              <a:t>Structure the reading</a:t>
            </a:r>
          </a:p>
          <a:p>
            <a:r>
              <a:rPr lang="en-US" b="1" dirty="0" smtClean="0"/>
              <a:t>Think of this like a </a:t>
            </a:r>
            <a:r>
              <a:rPr lang="en-US" b="1" dirty="0" smtClean="0">
                <a:solidFill>
                  <a:srgbClr val="FF0000"/>
                </a:solidFill>
              </a:rPr>
              <a:t>chemistry</a:t>
            </a:r>
            <a:r>
              <a:rPr lang="en-US" b="1" dirty="0" smtClean="0"/>
              <a:t> or a </a:t>
            </a:r>
            <a:r>
              <a:rPr lang="en-US" b="1" dirty="0" smtClean="0">
                <a:solidFill>
                  <a:srgbClr val="FF0000"/>
                </a:solidFill>
              </a:rPr>
              <a:t>physics</a:t>
            </a:r>
            <a:r>
              <a:rPr lang="en-US" b="1" dirty="0" smtClean="0"/>
              <a:t> experiment </a:t>
            </a:r>
          </a:p>
          <a:p>
            <a:pPr lvl="1"/>
            <a:r>
              <a:rPr lang="en-US" b="1" dirty="0" smtClean="0"/>
              <a:t>Aim</a:t>
            </a:r>
          </a:p>
          <a:p>
            <a:pPr lvl="1"/>
            <a:r>
              <a:rPr lang="en-US" b="1" dirty="0" smtClean="0"/>
              <a:t>Equipment</a:t>
            </a:r>
          </a:p>
          <a:p>
            <a:pPr lvl="1"/>
            <a:r>
              <a:rPr lang="en-US" b="1" dirty="0" smtClean="0"/>
              <a:t>Procedure</a:t>
            </a:r>
          </a:p>
          <a:p>
            <a:pPr lvl="1"/>
            <a:r>
              <a:rPr lang="en-US" b="1" dirty="0" smtClean="0"/>
              <a:t>Results</a:t>
            </a:r>
          </a:p>
          <a:p>
            <a:pPr lvl="1"/>
            <a:r>
              <a:rPr lang="en-US" b="1" dirty="0" smtClean="0"/>
              <a:t>Interpretation</a:t>
            </a:r>
            <a:endParaRPr lang="en-US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77000" y="1825625"/>
            <a:ext cx="466126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Here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Economics</a:t>
            </a:r>
            <a:r>
              <a:rPr lang="en-US" b="1" dirty="0" smtClean="0"/>
              <a:t> analogy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Aim</a:t>
            </a:r>
          </a:p>
          <a:p>
            <a:pPr lvl="1"/>
            <a:r>
              <a:rPr lang="en-US" b="1" dirty="0" smtClean="0"/>
              <a:t>Approach</a:t>
            </a:r>
          </a:p>
          <a:p>
            <a:pPr lvl="1"/>
            <a:r>
              <a:rPr lang="en-US" b="1" dirty="0" smtClean="0"/>
              <a:t>Database</a:t>
            </a:r>
          </a:p>
          <a:p>
            <a:pPr lvl="1"/>
            <a:r>
              <a:rPr lang="en-US" b="1" dirty="0" smtClean="0"/>
              <a:t>Findings</a:t>
            </a:r>
          </a:p>
          <a:p>
            <a:pPr lvl="1"/>
            <a:r>
              <a:rPr lang="en-US" b="1" dirty="0" smtClean="0"/>
              <a:t>Meaning</a:t>
            </a:r>
          </a:p>
          <a:p>
            <a:pPr lvl="1"/>
            <a:r>
              <a:rPr lang="en-US" b="1" dirty="0" smtClean="0"/>
              <a:t>What did you like?</a:t>
            </a:r>
          </a:p>
          <a:p>
            <a:pPr lvl="1"/>
            <a:r>
              <a:rPr lang="en-US" b="1" dirty="0" smtClean="0"/>
              <a:t>What didn’t you like?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7/6/2015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F15F-CF8B-46D4-9B4C-C633F0499EA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599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latin typeface="+mn-lt"/>
              </a:rPr>
              <a:t>Spreadsheet Format</a:t>
            </a:r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52600" y="1524000"/>
            <a:ext cx="8686800" cy="2860675"/>
          </a:xfrm>
          <a:noFill/>
        </p:spPr>
      </p:pic>
      <p:sp>
        <p:nvSpPr>
          <p:cNvPr id="2" name="TextBox 1"/>
          <p:cNvSpPr txBox="1"/>
          <p:nvPr/>
        </p:nvSpPr>
        <p:spPr>
          <a:xfrm>
            <a:off x="1776548" y="5447212"/>
            <a:ext cx="8791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Many journals accept (PREFER) this as a literature review</a:t>
            </a:r>
            <a:endParaRPr lang="en-US" sz="28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7/6/2015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F15F-CF8B-46D4-9B4C-C633F0499EA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11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3. Data, Diagrams, Maps, or Tables</a:t>
            </a:r>
            <a:endParaRPr lang="en-US" b="1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8669192"/>
              </p:ext>
            </p:extLst>
          </p:nvPr>
        </p:nvGraphicFramePr>
        <p:xfrm>
          <a:off x="2063931" y="1972493"/>
          <a:ext cx="8190410" cy="4533601"/>
        </p:xfrm>
        <a:graphic>
          <a:graphicData uri="http://schemas.openxmlformats.org/drawingml/2006/table">
            <a:tbl>
              <a:tblPr/>
              <a:tblGrid>
                <a:gridCol w="1638082"/>
                <a:gridCol w="1638082"/>
                <a:gridCol w="1638082"/>
                <a:gridCol w="1638082"/>
                <a:gridCol w="1638082"/>
              </a:tblGrid>
              <a:tr h="788773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Health Expenditures and GDP Per </a:t>
                      </a:r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Capita – 1960 - 2008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9940"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752"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GDP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Expenditures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9940"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Canada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23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Italy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375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99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7/6/2015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7F15F-CF8B-46D4-9B4C-C633F0499EA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88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736</Words>
  <Application>Microsoft Office PowerPoint</Application>
  <PresentationFormat>Widescreen</PresentationFormat>
  <Paragraphs>153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Using PowerPoint to Think and Write Health Economics</vt:lpstr>
      <vt:lpstr>Student Experience</vt:lpstr>
      <vt:lpstr>All of these can be done as PP presentations</vt:lpstr>
      <vt:lpstr>Tool = PowerPoint</vt:lpstr>
      <vt:lpstr>Simple Example</vt:lpstr>
      <vt:lpstr>1. What should I do? – 5 slides</vt:lpstr>
      <vt:lpstr>2. Early output - Reading</vt:lpstr>
      <vt:lpstr>Spreadsheet Format</vt:lpstr>
      <vt:lpstr>3. Data, Diagrams, Maps, or Tables</vt:lpstr>
      <vt:lpstr>Summary Regression – UK – Log-Log</vt:lpstr>
      <vt:lpstr>Summary Regression – US – Log-Log</vt:lpstr>
      <vt:lpstr>4. Write– UK – Log-Log</vt:lpstr>
      <vt:lpstr>Write – US – Log-Log</vt:lpstr>
      <vt:lpstr>5. Finish the paper</vt:lpstr>
      <vt:lpstr>Arrière Pensées</vt:lpstr>
      <vt:lpstr>Autres Arrière Pensées</vt:lpstr>
      <vt:lpstr>So …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PowerPoint to Think and Write Health Economics</dc:title>
  <dc:creator>administrator</dc:creator>
  <cp:lastModifiedBy>administrator</cp:lastModifiedBy>
  <cp:revision>18</cp:revision>
  <dcterms:created xsi:type="dcterms:W3CDTF">2015-06-03T18:33:53Z</dcterms:created>
  <dcterms:modified xsi:type="dcterms:W3CDTF">2015-07-06T14:19:40Z</dcterms:modified>
</cp:coreProperties>
</file>